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69" r:id="rId18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1DC9587-896F-4A47-B092-B60F41E3D560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70"/>
            <p14:sldId id="271"/>
            <p14:sldId id="272"/>
            <p14:sldId id="26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7BF9C0-382F-4F8D-A002-FFEC5C167AD1}" type="datetimeFigureOut">
              <a:rPr lang="hu-HU" smtClean="0"/>
              <a:t>2015.11.12.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077D29-9930-42DF-8357-8029441C513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08330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077D29-9930-42DF-8357-8029441C5133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51619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Farkas Dániel Gergely</a:t>
            </a:r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Noise of a dynamical scatterer</a:t>
            </a: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98E33-D531-4BF7-AD72-1B31E12841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44934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Farkas Dániel Gergely</a:t>
            </a:r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Noise of a dynamical scatterer</a:t>
            </a: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98E33-D531-4BF7-AD72-1B31E12841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64508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Farkas Dániel Gergely</a:t>
            </a:r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Noise of a dynamical scatterer</a:t>
            </a: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98E33-D531-4BF7-AD72-1B31E12841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3562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Farkas Dániel Gergely</a:t>
            </a:r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Noise of a dynamical scatterer</a:t>
            </a: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98E33-D531-4BF7-AD72-1B31E12841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51107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Farkas Dániel Gergely</a:t>
            </a:r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Noise of a dynamical scatterer</a:t>
            </a: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98E33-D531-4BF7-AD72-1B31E12841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36028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Farkas Dániel Gergely</a:t>
            </a:r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Noise of a dynamical scatterer</a:t>
            </a: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98E33-D531-4BF7-AD72-1B31E12841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86853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Farkas Dániel Gergely</a:t>
            </a:r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Noise of a dynamical scatterer</a:t>
            </a:r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98E33-D531-4BF7-AD72-1B31E12841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5403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Farkas Dániel Gergely</a:t>
            </a:r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Noise of a dynamical scatterer</a:t>
            </a:r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98E33-D531-4BF7-AD72-1B31E12841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40656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Farkas Dániel Gergely</a:t>
            </a:r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Noise of a dynamical scatterer</a:t>
            </a:r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98E33-D531-4BF7-AD72-1B31E12841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8422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Farkas Dániel Gergely</a:t>
            </a:r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Noise of a dynamical scatterer</a:t>
            </a: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98E33-D531-4BF7-AD72-1B31E12841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95064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Farkas Dániel Gergely</a:t>
            </a:r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Noise of a dynamical scatterer</a:t>
            </a: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98E33-D531-4BF7-AD72-1B31E12841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5182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u-HU" smtClean="0"/>
              <a:t>Farkas Dániel Gergely</a:t>
            </a:r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Noise of a dynamical scatterer</a:t>
            </a: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98E33-D531-4BF7-AD72-1B31E12841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20276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5041" y="268348"/>
            <a:ext cx="10061275" cy="2387600"/>
          </a:xfrm>
        </p:spPr>
        <p:txBody>
          <a:bodyPr/>
          <a:lstStyle/>
          <a:p>
            <a:r>
              <a:rPr lang="hu-HU" b="1" dirty="0" smtClean="0"/>
              <a:t>Section 6: </a:t>
            </a:r>
            <a:r>
              <a:rPr lang="en-US" b="1" dirty="0" smtClean="0"/>
              <a:t>Noise </a:t>
            </a:r>
            <a:r>
              <a:rPr lang="en-US" b="1" dirty="0"/>
              <a:t>of a dynamical </a:t>
            </a:r>
            <a:r>
              <a:rPr lang="en-US" b="1" dirty="0" err="1"/>
              <a:t>scatterer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42385" y="5853532"/>
            <a:ext cx="3617343" cy="883698"/>
          </a:xfrm>
        </p:spPr>
        <p:txBody>
          <a:bodyPr/>
          <a:lstStyle/>
          <a:p>
            <a:r>
              <a:rPr lang="hu-HU" dirty="0" smtClean="0"/>
              <a:t>Farkas Dániel Gergely</a:t>
            </a:r>
          </a:p>
          <a:p>
            <a:r>
              <a:rPr lang="hu-HU" dirty="0" smtClean="0"/>
              <a:t>MSc student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9392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7270"/>
            <a:ext cx="2905664" cy="3332892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For example:</a:t>
            </a:r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r>
              <a:rPr lang="hu-HU" dirty="0" smtClean="0"/>
              <a:t>After all we get:</a:t>
            </a:r>
            <a:endParaRPr lang="hu-H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Farkas Dániel Gergely</a:t>
            </a:r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Noise of a dynamical scatterer</a:t>
            </a: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98E33-D531-4BF7-AD72-1B31E1284169}" type="slidenum">
              <a:rPr lang="hu-HU" smtClean="0"/>
              <a:t>10</a:t>
            </a:fld>
            <a:endParaRPr lang="hu-HU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0742" y="3646824"/>
            <a:ext cx="6362687" cy="2423116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838200" y="28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 smtClean="0">
                <a:solidFill>
                  <a:srgbClr val="FF0000"/>
                </a:solidFill>
              </a:rPr>
              <a:t>Noise spectral power</a:t>
            </a:r>
            <a:endParaRPr lang="hu-HU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4511" y="1023450"/>
            <a:ext cx="6919935" cy="2336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62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743864" y="215661"/>
            <a:ext cx="7982310" cy="5832258"/>
            <a:chOff x="1339976" y="1018888"/>
            <a:chExt cx="7270624" cy="5417220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80475" y="1018888"/>
              <a:ext cx="6578521" cy="2552859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39976" y="3651231"/>
              <a:ext cx="7270624" cy="2784877"/>
            </a:xfrm>
            <a:prstGeom prst="rect">
              <a:avLst/>
            </a:prstGeom>
          </p:spPr>
        </p:pic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8388"/>
            <a:ext cx="3755702" cy="1319921"/>
          </a:xfrm>
        </p:spPr>
        <p:txBody>
          <a:bodyPr/>
          <a:lstStyle/>
          <a:p>
            <a:r>
              <a:rPr lang="hu-HU" dirty="0" smtClean="0"/>
              <a:t>So we got back the following expression: </a:t>
            </a:r>
            <a:endParaRPr lang="hu-H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Farkas Dániel Gergely</a:t>
            </a:r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Noise of a dynamical scatterer</a:t>
            </a: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98E33-D531-4BF7-AD72-1B31E1284169}" type="slidenum">
              <a:rPr lang="hu-HU" smtClean="0"/>
              <a:t>11</a:t>
            </a:fld>
            <a:endParaRPr lang="hu-HU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28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 smtClean="0">
                <a:solidFill>
                  <a:srgbClr val="FF0000"/>
                </a:solidFill>
              </a:rPr>
              <a:t>Noise spectral power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0573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28"/>
            <a:ext cx="10515600" cy="1325563"/>
          </a:xfrm>
        </p:spPr>
        <p:txBody>
          <a:bodyPr/>
          <a:lstStyle/>
          <a:p>
            <a:r>
              <a:rPr lang="hu-HU" dirty="0" smtClean="0">
                <a:solidFill>
                  <a:srgbClr val="FF0000"/>
                </a:solidFill>
              </a:rPr>
              <a:t>Zero frequency noise spectral power</a:t>
            </a:r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8391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Definition:</a:t>
            </a:r>
          </a:p>
          <a:p>
            <a:endParaRPr lang="hu-HU" dirty="0"/>
          </a:p>
          <a:p>
            <a:endParaRPr lang="hu-HU" dirty="0" smtClean="0"/>
          </a:p>
          <a:p>
            <a:r>
              <a:rPr lang="hu-HU" dirty="0" smtClean="0"/>
              <a:t>Autocorrelator / symmetrized cross-correlator,</a:t>
            </a:r>
          </a:p>
          <a:p>
            <a:r>
              <a:rPr lang="hu-HU" dirty="0" smtClean="0"/>
              <a:t>l = 0, </a:t>
            </a:r>
            <a:r>
              <a:rPr lang="el-GR" dirty="0">
                <a:latin typeface="Calibri" panose="020F0502020204030204" pitchFamily="34" charset="0"/>
              </a:rPr>
              <a:t>ω</a:t>
            </a:r>
            <a:r>
              <a:rPr lang="hu-HU" baseline="-25000" dirty="0" smtClean="0">
                <a:latin typeface="Calibri" panose="020F0502020204030204" pitchFamily="34" charset="0"/>
              </a:rPr>
              <a:t>1</a:t>
            </a:r>
            <a:r>
              <a:rPr lang="hu-HU" dirty="0" smtClean="0">
                <a:latin typeface="Calibri" panose="020F0502020204030204" pitchFamily="34" charset="0"/>
              </a:rPr>
              <a:t>=</a:t>
            </a:r>
            <a:r>
              <a:rPr lang="el-GR" dirty="0">
                <a:latin typeface="Calibri" panose="020F0502020204030204" pitchFamily="34" charset="0"/>
              </a:rPr>
              <a:t> </a:t>
            </a:r>
            <a:r>
              <a:rPr lang="el-GR" dirty="0" smtClean="0">
                <a:latin typeface="Calibri" panose="020F0502020204030204" pitchFamily="34" charset="0"/>
              </a:rPr>
              <a:t>ω</a:t>
            </a:r>
            <a:r>
              <a:rPr lang="hu-HU" baseline="-25000" dirty="0" smtClean="0">
                <a:latin typeface="Calibri" panose="020F0502020204030204" pitchFamily="34" charset="0"/>
              </a:rPr>
              <a:t>2</a:t>
            </a:r>
            <a:r>
              <a:rPr lang="hu-HU" dirty="0" smtClean="0">
                <a:latin typeface="Calibri" panose="020F0502020204030204" pitchFamily="34" charset="0"/>
              </a:rPr>
              <a:t>=0 case of the big ugly expression we worked for,</a:t>
            </a:r>
          </a:p>
          <a:p>
            <a:endParaRPr lang="hu-HU" dirty="0" smtClean="0">
              <a:latin typeface="Calibri" panose="020F0502020204030204" pitchFamily="34" charset="0"/>
            </a:endParaRPr>
          </a:p>
          <a:p>
            <a:r>
              <a:rPr lang="hu-HU" dirty="0" smtClean="0">
                <a:latin typeface="Calibri" panose="020F0502020204030204" pitchFamily="34" charset="0"/>
              </a:rPr>
              <a:t>Symmetrized correlator:</a:t>
            </a:r>
          </a:p>
          <a:p>
            <a:endParaRPr lang="hu-HU" dirty="0">
              <a:latin typeface="Calibri" panose="020F0502020204030204" pitchFamily="34" charset="0"/>
            </a:endParaRPr>
          </a:p>
          <a:p>
            <a:r>
              <a:rPr lang="hu-HU" dirty="0" smtClean="0">
                <a:latin typeface="Calibri" panose="020F0502020204030204" pitchFamily="34" charset="0"/>
              </a:rPr>
              <a:t>Sum of thermal and shot noise:</a:t>
            </a:r>
            <a:endParaRPr lang="hu-H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Farkas Dániel Gergely</a:t>
            </a:r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Noise of a dynamical scatterer</a:t>
            </a: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98E33-D531-4BF7-AD72-1B31E1284169}" type="slidenum">
              <a:rPr lang="hu-HU" smtClean="0"/>
              <a:t>12</a:t>
            </a:fld>
            <a:endParaRPr lang="hu-HU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649" y="1689291"/>
            <a:ext cx="7102985" cy="106113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4255" y="4019908"/>
            <a:ext cx="2352277" cy="61768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3694" y="4994694"/>
            <a:ext cx="2910863" cy="577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59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86" y="4219377"/>
            <a:ext cx="6276387" cy="155350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86" y="2167069"/>
            <a:ext cx="6429178" cy="177284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8391"/>
            <a:ext cx="10515600" cy="4351338"/>
          </a:xfrm>
        </p:spPr>
        <p:txBody>
          <a:bodyPr/>
          <a:lstStyle/>
          <a:p>
            <a:r>
              <a:rPr lang="hu-HU" dirty="0" smtClean="0"/>
              <a:t>Temperatures and chemical potencials are the same:</a:t>
            </a:r>
          </a:p>
          <a:p>
            <a:r>
              <a:rPr lang="hu-HU" dirty="0" smtClean="0"/>
              <a:t>Hence the Fermi-functions are the same in the reservoirs:</a:t>
            </a:r>
          </a:p>
          <a:p>
            <a:r>
              <a:rPr lang="hu-HU" dirty="0"/>
              <a:t>l = 0, </a:t>
            </a:r>
            <a:r>
              <a:rPr lang="el-GR" dirty="0">
                <a:latin typeface="Calibri" panose="020F0502020204030204" pitchFamily="34" charset="0"/>
              </a:rPr>
              <a:t>ω</a:t>
            </a:r>
            <a:r>
              <a:rPr lang="hu-HU" baseline="-25000" dirty="0">
                <a:latin typeface="Calibri" panose="020F0502020204030204" pitchFamily="34" charset="0"/>
              </a:rPr>
              <a:t>1</a:t>
            </a:r>
            <a:r>
              <a:rPr lang="hu-HU" dirty="0">
                <a:latin typeface="Calibri" panose="020F0502020204030204" pitchFamily="34" charset="0"/>
              </a:rPr>
              <a:t>=</a:t>
            </a:r>
            <a:r>
              <a:rPr lang="el-GR" dirty="0">
                <a:latin typeface="Calibri" panose="020F0502020204030204" pitchFamily="34" charset="0"/>
              </a:rPr>
              <a:t> ω</a:t>
            </a:r>
            <a:r>
              <a:rPr lang="hu-HU" baseline="-25000" dirty="0" smtClean="0">
                <a:latin typeface="Calibri" panose="020F0502020204030204" pitchFamily="34" charset="0"/>
              </a:rPr>
              <a:t>2</a:t>
            </a:r>
            <a:r>
              <a:rPr lang="hu-HU" dirty="0" smtClean="0">
                <a:latin typeface="Calibri" panose="020F0502020204030204" pitchFamily="34" charset="0"/>
              </a:rPr>
              <a:t>=0 :</a:t>
            </a:r>
          </a:p>
          <a:p>
            <a:endParaRPr lang="hu-HU" dirty="0" smtClean="0">
              <a:latin typeface="Calibri" panose="020F0502020204030204" pitchFamily="34" charset="0"/>
            </a:endParaRPr>
          </a:p>
          <a:p>
            <a:endParaRPr lang="hu-HU" dirty="0">
              <a:latin typeface="Calibri" panose="020F0502020204030204" pitchFamily="34" charset="0"/>
            </a:endParaRPr>
          </a:p>
          <a:p>
            <a:r>
              <a:rPr lang="hu-HU" dirty="0" smtClean="0">
                <a:latin typeface="Calibri" panose="020F0502020204030204" pitchFamily="34" charset="0"/>
              </a:rPr>
              <a:t>Thermal noise: vanishes at zero temperature,</a:t>
            </a:r>
          </a:p>
          <a:p>
            <a:endParaRPr lang="hu-HU" dirty="0">
              <a:latin typeface="Calibri" panose="020F0502020204030204" pitchFamily="34" charset="0"/>
            </a:endParaRPr>
          </a:p>
          <a:p>
            <a:r>
              <a:rPr lang="hu-HU" dirty="0" smtClean="0">
                <a:latin typeface="Calibri" panose="020F0502020204030204" pitchFamily="34" charset="0"/>
              </a:rPr>
              <a:t>Shot noise in equilibrium:</a:t>
            </a:r>
          </a:p>
          <a:p>
            <a:endParaRPr lang="hu-HU" dirty="0"/>
          </a:p>
          <a:p>
            <a:endParaRPr lang="hu-H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Farkas Dániel Gergely</a:t>
            </a:r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Noise of a dynamical scatterer</a:t>
            </a: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98E33-D531-4BF7-AD72-1B31E1284169}" type="slidenum">
              <a:rPr lang="hu-HU" smtClean="0"/>
              <a:t>13</a:t>
            </a:fld>
            <a:endParaRPr lang="hu-HU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28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 smtClean="0">
                <a:solidFill>
                  <a:srgbClr val="FF0000"/>
                </a:solidFill>
              </a:rPr>
              <a:t>Zero frequency noise spectral power</a:t>
            </a:r>
            <a:endParaRPr lang="hu-HU" dirty="0">
              <a:solidFill>
                <a:srgbClr val="FF00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7741" y="1328391"/>
            <a:ext cx="2598645" cy="46486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6055" y="1793251"/>
            <a:ext cx="1935648" cy="54868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1456" y="5375166"/>
            <a:ext cx="2729774" cy="459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95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66701"/>
            <a:ext cx="10515600" cy="4351338"/>
          </a:xfrm>
        </p:spPr>
        <p:txBody>
          <a:bodyPr>
            <a:normAutofit/>
          </a:bodyPr>
          <a:lstStyle/>
          <a:p>
            <a:r>
              <a:rPr lang="hu-HU" dirty="0"/>
              <a:t>Unitarity for S: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Conservation laws:</a:t>
            </a:r>
          </a:p>
          <a:p>
            <a:endParaRPr lang="hu-HU" dirty="0"/>
          </a:p>
          <a:p>
            <a:endParaRPr lang="hu-HU" dirty="0"/>
          </a:p>
          <a:p>
            <a:r>
              <a:rPr lang="hu-HU" dirty="0" smtClean="0"/>
              <a:t>It’s true separately for the two noises!</a:t>
            </a:r>
            <a:endParaRPr lang="hu-H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Farkas Dániel Gergely</a:t>
            </a:r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Noise of a dynamical scatterer</a:t>
            </a: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98E33-D531-4BF7-AD72-1B31E1284169}" type="slidenum">
              <a:rPr lang="hu-HU" smtClean="0"/>
              <a:t>14</a:t>
            </a:fld>
            <a:endParaRPr lang="hu-HU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28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 smtClean="0">
                <a:solidFill>
                  <a:srgbClr val="FF0000"/>
                </a:solidFill>
              </a:rPr>
              <a:t>Zero frequency noise spectral power</a:t>
            </a:r>
            <a:endParaRPr lang="hu-HU" dirty="0">
              <a:solidFill>
                <a:srgbClr val="FF00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7606" y="3178955"/>
            <a:ext cx="4010985" cy="200549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1129199"/>
            <a:ext cx="5009800" cy="1989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24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2931"/>
            <a:ext cx="10515600" cy="4351338"/>
          </a:xfrm>
        </p:spPr>
        <p:txBody>
          <a:bodyPr/>
          <a:lstStyle/>
          <a:p>
            <a:r>
              <a:rPr lang="hu-HU" dirty="0" smtClean="0"/>
              <a:t>Analyze the sign of these terms:</a:t>
            </a:r>
          </a:p>
          <a:p>
            <a:pPr marL="0" indent="0">
              <a:buNone/>
            </a:pPr>
            <a:endParaRPr lang="hu-HU" dirty="0" smtClean="0"/>
          </a:p>
          <a:p>
            <a:r>
              <a:rPr lang="hu-HU" dirty="0" smtClean="0"/>
              <a:t>For the thermal noise:</a:t>
            </a:r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r>
              <a:rPr lang="hu-HU" dirty="0" smtClean="0"/>
              <a:t>And for the shot noise:</a:t>
            </a:r>
            <a:endParaRPr lang="hu-H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Farkas Dániel Gergely</a:t>
            </a:r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Noise of a dynamical scatterer</a:t>
            </a: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98E33-D531-4BF7-AD72-1B31E1284169}" type="slidenum">
              <a:rPr lang="hu-HU" smtClean="0"/>
              <a:t>15</a:t>
            </a:fld>
            <a:endParaRPr lang="hu-HU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28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 smtClean="0">
                <a:solidFill>
                  <a:srgbClr val="FF0000"/>
                </a:solidFill>
              </a:rPr>
              <a:t>Zero frequency noise spectral power</a:t>
            </a:r>
            <a:endParaRPr lang="hu-HU" dirty="0">
              <a:solidFill>
                <a:srgbClr val="FF00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3895" y="1344090"/>
            <a:ext cx="3174194" cy="58046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4627" y="2234807"/>
            <a:ext cx="5712731" cy="177148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4627" y="4230274"/>
            <a:ext cx="6131430" cy="2039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32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Autocorrelators:</a:t>
            </a:r>
          </a:p>
          <a:p>
            <a:endParaRPr lang="hu-HU" dirty="0"/>
          </a:p>
          <a:p>
            <a:r>
              <a:rPr lang="hu-HU" dirty="0" smtClean="0"/>
              <a:t>We got:</a:t>
            </a:r>
          </a:p>
          <a:p>
            <a:pPr lvl="1"/>
            <a:r>
              <a:rPr lang="hu-HU" dirty="0" smtClean="0"/>
              <a:t>Thermal and shot noise satisfy sum rules, sign rules separately,</a:t>
            </a:r>
          </a:p>
          <a:p>
            <a:pPr lvl="1"/>
            <a:r>
              <a:rPr lang="hu-HU" dirty="0" smtClean="0"/>
              <a:t>They differ in their temperature dependence,</a:t>
            </a:r>
          </a:p>
          <a:p>
            <a:pPr lvl="1"/>
            <a:r>
              <a:rPr lang="hu-HU" dirty="0" smtClean="0"/>
              <a:t>And also in the driving frequency dependence, </a:t>
            </a:r>
          </a:p>
          <a:p>
            <a:r>
              <a:rPr lang="hu-HU" dirty="0" smtClean="0"/>
              <a:t>It is justified to split the noise into these two parts.</a:t>
            </a:r>
            <a:endParaRPr lang="hu-H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Farkas Dániel Gergely</a:t>
            </a:r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Noise of a dynamical scatterer</a:t>
            </a: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98E33-D531-4BF7-AD72-1B31E1284169}" type="slidenum">
              <a:rPr lang="hu-HU" smtClean="0"/>
              <a:t>16</a:t>
            </a:fld>
            <a:endParaRPr lang="hu-HU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28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 smtClean="0">
                <a:solidFill>
                  <a:srgbClr val="FF0000"/>
                </a:solidFill>
              </a:rPr>
              <a:t>Zero frequency noise spectral power</a:t>
            </a:r>
            <a:endParaRPr lang="hu-HU" dirty="0">
              <a:solidFill>
                <a:srgbClr val="FF00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2191" y="1721879"/>
            <a:ext cx="3269263" cy="602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26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2328" y="1736725"/>
            <a:ext cx="7400027" cy="1325563"/>
          </a:xfrm>
        </p:spPr>
        <p:txBody>
          <a:bodyPr/>
          <a:lstStyle/>
          <a:p>
            <a:r>
              <a:rPr lang="hu-HU" dirty="0" smtClean="0">
                <a:solidFill>
                  <a:srgbClr val="FF0000"/>
                </a:solidFill>
              </a:rPr>
              <a:t>Thank you for your attention!</a:t>
            </a:r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Farkas Dániel Gergely</a:t>
            </a:r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Noise of a dynamical scatterer</a:t>
            </a: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98E33-D531-4BF7-AD72-1B31E1284169}" type="slidenum">
              <a:rPr lang="hu-HU" smtClean="0"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8259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4304"/>
            <a:ext cx="10515600" cy="3738413"/>
          </a:xfrm>
        </p:spPr>
        <p:txBody>
          <a:bodyPr>
            <a:normAutofit/>
          </a:bodyPr>
          <a:lstStyle/>
          <a:p>
            <a:r>
              <a:rPr lang="hu-HU" dirty="0" smtClean="0"/>
              <a:t>(Symmetrized) current correlator:</a:t>
            </a:r>
          </a:p>
          <a:p>
            <a:endParaRPr lang="hu-HU" dirty="0"/>
          </a:p>
          <a:p>
            <a:endParaRPr lang="hu-HU" dirty="0" smtClean="0"/>
          </a:p>
          <a:p>
            <a:r>
              <a:rPr lang="hu-HU" dirty="0" smtClean="0"/>
              <a:t>Fourier transformation =&gt; frequency space:</a:t>
            </a:r>
          </a:p>
          <a:p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r>
              <a:rPr lang="hu-HU" dirty="0" smtClean="0"/>
              <a:t>We got:</a:t>
            </a:r>
            <a:endParaRPr lang="hu-HU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689" y="3304317"/>
            <a:ext cx="6715589" cy="12397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hu-HU" dirty="0" smtClean="0">
                <a:solidFill>
                  <a:srgbClr val="FF0000"/>
                </a:solidFill>
              </a:rPr>
              <a:t>Reminder</a:t>
            </a:r>
            <a:endParaRPr lang="hu-HU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689" y="1890521"/>
            <a:ext cx="6402292" cy="82510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689" y="4872909"/>
            <a:ext cx="7099368" cy="78948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8540" y="1635367"/>
            <a:ext cx="3989943" cy="1335410"/>
          </a:xfrm>
          <a:prstGeom prst="rect">
            <a:avLst/>
          </a:prstGeom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Farkas Dániel Gergely</a:t>
            </a:r>
            <a:endParaRPr lang="hu-H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Noise of a dynamical scatterer</a:t>
            </a:r>
            <a:endParaRPr lang="hu-H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98E33-D531-4BF7-AD72-1B31E1284169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573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hu-HU" dirty="0" smtClean="0">
                <a:solidFill>
                  <a:srgbClr val="FF0000"/>
                </a:solidFill>
              </a:rPr>
              <a:t>Noise spectral power</a:t>
            </a:r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351338"/>
          </a:xfrm>
        </p:spPr>
        <p:txBody>
          <a:bodyPr/>
          <a:lstStyle/>
          <a:p>
            <a:r>
              <a:rPr lang="hu-HU" dirty="0" smtClean="0"/>
              <a:t>In case of a periodic dynamic scatterer:</a:t>
            </a:r>
          </a:p>
          <a:p>
            <a:endParaRPr lang="hu-HU" dirty="0"/>
          </a:p>
          <a:p>
            <a:endParaRPr lang="hu-HU" dirty="0" smtClean="0"/>
          </a:p>
          <a:p>
            <a:r>
              <a:rPr lang="hu-HU" dirty="0" smtClean="0"/>
              <a:t>We can compare with the case of a stationary scatterer:</a:t>
            </a:r>
          </a:p>
          <a:p>
            <a:endParaRPr lang="hu-HU" dirty="0"/>
          </a:p>
          <a:p>
            <a:endParaRPr lang="hu-HU" dirty="0" smtClean="0"/>
          </a:p>
          <a:p>
            <a:r>
              <a:rPr lang="hu-HU" dirty="0" smtClean="0"/>
              <a:t>We write as sum of four quantities: </a:t>
            </a:r>
            <a:endParaRPr lang="hu-H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Farkas Dániel Gergely</a:t>
            </a:r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Noise of a dynamical scatterer</a:t>
            </a: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98E33-D531-4BF7-AD72-1B31E1284169}" type="slidenum">
              <a:rPr lang="hu-HU" smtClean="0"/>
              <a:t>3</a:t>
            </a:fld>
            <a:endParaRPr lang="hu-HU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334" y="1812459"/>
            <a:ext cx="6908066" cy="94862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334" y="3440531"/>
            <a:ext cx="4560243" cy="4750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334" y="4932482"/>
            <a:ext cx="3870130" cy="45040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5580" y="4754801"/>
            <a:ext cx="4572396" cy="92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76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339976" y="1018888"/>
            <a:ext cx="7270624" cy="5417220"/>
            <a:chOff x="1339976" y="1018888"/>
            <a:chExt cx="7270624" cy="541722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80475" y="1018888"/>
              <a:ext cx="6578521" cy="2552859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39976" y="3651231"/>
              <a:ext cx="7270624" cy="2784877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25"/>
            <a:ext cx="10515600" cy="1325563"/>
          </a:xfrm>
        </p:spPr>
        <p:txBody>
          <a:bodyPr/>
          <a:lstStyle/>
          <a:p>
            <a:r>
              <a:rPr lang="hu-HU" dirty="0">
                <a:solidFill>
                  <a:srgbClr val="FF0000"/>
                </a:solidFill>
              </a:rPr>
              <a:t>Noise spectral power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8388"/>
            <a:ext cx="10515600" cy="819589"/>
          </a:xfrm>
        </p:spPr>
        <p:txBody>
          <a:bodyPr/>
          <a:lstStyle/>
          <a:p>
            <a:r>
              <a:rPr lang="hu-HU" dirty="0" smtClean="0"/>
              <a:t>We will get the following expression:</a:t>
            </a:r>
            <a:endParaRPr lang="hu-H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Farkas Dániel Gergely</a:t>
            </a:r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Noise of a dynamical scatterer</a:t>
            </a: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98E33-D531-4BF7-AD72-1B31E1284169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1759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4599"/>
            <a:ext cx="10515600" cy="4351338"/>
          </a:xfrm>
        </p:spPr>
        <p:txBody>
          <a:bodyPr/>
          <a:lstStyle/>
          <a:p>
            <a:r>
              <a:rPr lang="hu-HU" dirty="0" smtClean="0"/>
              <a:t>We start with i, j = in, in</a:t>
            </a:r>
          </a:p>
          <a:p>
            <a:r>
              <a:rPr lang="hu-HU" dirty="0" smtClean="0"/>
              <a:t>Incidet electrons didn’t interact with the scatterer</a:t>
            </a:r>
          </a:p>
          <a:p>
            <a:pPr marL="457200" lvl="1" indent="0">
              <a:buNone/>
            </a:pPr>
            <a:r>
              <a:rPr lang="hu-HU" dirty="0" smtClean="0"/>
              <a:t>=&gt; same than the stationary case:</a:t>
            </a:r>
            <a:endParaRPr lang="hu-H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Farkas Dániel Gergely</a:t>
            </a:r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Noise of a dynamical scatterer</a:t>
            </a: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98E33-D531-4BF7-AD72-1B31E1284169}" type="slidenum">
              <a:rPr lang="hu-HU" smtClean="0"/>
              <a:t>5</a:t>
            </a:fld>
            <a:endParaRPr lang="hu-HU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28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 smtClean="0">
                <a:solidFill>
                  <a:srgbClr val="FF0000"/>
                </a:solidFill>
              </a:rPr>
              <a:t>Noise spectral power</a:t>
            </a:r>
            <a:endParaRPr lang="hu-HU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6640" y="3525216"/>
            <a:ext cx="6401355" cy="1181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70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i</a:t>
            </a:r>
            <a:r>
              <a:rPr lang="hu-HU" dirty="0" smtClean="0"/>
              <a:t>, j = in, out:</a:t>
            </a:r>
          </a:p>
          <a:p>
            <a:endParaRPr lang="hu-HU" dirty="0"/>
          </a:p>
          <a:p>
            <a:endParaRPr lang="hu-HU" dirty="0" smtClean="0"/>
          </a:p>
          <a:p>
            <a:r>
              <a:rPr lang="hu-HU" dirty="0" smtClean="0"/>
              <a:t>Wick’s theorem: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Farkas Dániel Gergely</a:t>
            </a:r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Noise of a dynamical scatterer</a:t>
            </a: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98E33-D531-4BF7-AD72-1B31E1284169}" type="slidenum">
              <a:rPr lang="hu-HU" smtClean="0"/>
              <a:t>6</a:t>
            </a:fld>
            <a:endParaRPr lang="hu-HU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28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 smtClean="0">
                <a:solidFill>
                  <a:srgbClr val="FF0000"/>
                </a:solidFill>
              </a:rPr>
              <a:t>Noise spectral power</a:t>
            </a:r>
            <a:endParaRPr lang="hu-HU" dirty="0"/>
          </a:p>
        </p:txBody>
      </p:sp>
      <p:grpSp>
        <p:nvGrpSpPr>
          <p:cNvPr id="11" name="Group 10"/>
          <p:cNvGrpSpPr/>
          <p:nvPr/>
        </p:nvGrpSpPr>
        <p:grpSpPr>
          <a:xfrm>
            <a:off x="6642340" y="1271818"/>
            <a:ext cx="5353399" cy="3843778"/>
            <a:chOff x="6642340" y="1271818"/>
            <a:chExt cx="5353399" cy="3843778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70463" y="1271818"/>
              <a:ext cx="3946117" cy="997236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42340" y="2318095"/>
              <a:ext cx="5353399" cy="2797501"/>
            </a:xfrm>
            <a:prstGeom prst="rect">
              <a:avLst/>
            </a:prstGeom>
          </p:spPr>
        </p:pic>
      </p:grp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41" y="3930357"/>
            <a:ext cx="5899560" cy="2053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18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724998" y="2267467"/>
            <a:ext cx="6628802" cy="4088883"/>
            <a:chOff x="1419644" y="2285360"/>
            <a:chExt cx="6628802" cy="4088883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19644" y="2285360"/>
              <a:ext cx="6628802" cy="1275019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7280" y="3560379"/>
              <a:ext cx="4329022" cy="2813864"/>
            </a:xfrm>
            <a:prstGeom prst="rect">
              <a:avLst/>
            </a:prstGeom>
          </p:spPr>
        </p:pic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2499"/>
            <a:ext cx="10515600" cy="4351338"/>
          </a:xfrm>
        </p:spPr>
        <p:txBody>
          <a:bodyPr/>
          <a:lstStyle/>
          <a:p>
            <a:r>
              <a:rPr lang="hu-HU" dirty="0" smtClean="0"/>
              <a:t>We substitute to Wick’s expression:</a:t>
            </a:r>
          </a:p>
          <a:p>
            <a:endParaRPr lang="hu-HU" dirty="0"/>
          </a:p>
          <a:p>
            <a:endParaRPr lang="hu-HU" dirty="0" smtClean="0"/>
          </a:p>
          <a:p>
            <a:r>
              <a:rPr lang="hu-HU" dirty="0" smtClean="0"/>
              <a:t>Scattered electron operators:</a:t>
            </a:r>
            <a:endParaRPr lang="hu-H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Farkas Dániel Gergely</a:t>
            </a:r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Noise of a dynamical scatterer</a:t>
            </a: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98E33-D531-4BF7-AD72-1B31E1284169}" type="slidenum">
              <a:rPr lang="hu-HU" smtClean="0"/>
              <a:t>7</a:t>
            </a:fld>
            <a:endParaRPr lang="hu-HU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28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 smtClean="0">
                <a:solidFill>
                  <a:srgbClr val="FF0000"/>
                </a:solidFill>
              </a:rPr>
              <a:t>Noise spectral power</a:t>
            </a:r>
            <a:endParaRPr lang="hu-HU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6773" y="3820973"/>
            <a:ext cx="3538346" cy="1682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74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8264" y="1324555"/>
            <a:ext cx="10515600" cy="4351338"/>
          </a:xfrm>
        </p:spPr>
        <p:txBody>
          <a:bodyPr/>
          <a:lstStyle/>
          <a:p>
            <a:r>
              <a:rPr lang="hu-HU" dirty="0" smtClean="0"/>
              <a:t>By analogy, we can calculate the other terms too,</a:t>
            </a:r>
          </a:p>
          <a:p>
            <a:r>
              <a:rPr lang="hu-HU" dirty="0" smtClean="0"/>
              <a:t>After some further calculation, we get:</a:t>
            </a:r>
          </a:p>
          <a:p>
            <a:endParaRPr lang="hu-HU" dirty="0"/>
          </a:p>
          <a:p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r>
              <a:rPr lang="hu-HU" dirty="0" smtClean="0"/>
              <a:t>„Out, in” term is much alike this one (</a:t>
            </a:r>
            <a:r>
              <a:rPr lang="el-GR" dirty="0" smtClean="0">
                <a:latin typeface="Calibri" panose="020F0502020204030204" pitchFamily="34" charset="0"/>
              </a:rPr>
              <a:t>α</a:t>
            </a:r>
            <a:r>
              <a:rPr lang="hu-HU" dirty="0" smtClean="0">
                <a:latin typeface="Calibri" panose="020F0502020204030204" pitchFamily="34" charset="0"/>
              </a:rPr>
              <a:t> -&gt; </a:t>
            </a:r>
            <a:r>
              <a:rPr lang="el-GR" dirty="0" smtClean="0">
                <a:latin typeface="Calibri" panose="020F0502020204030204" pitchFamily="34" charset="0"/>
              </a:rPr>
              <a:t>β</a:t>
            </a:r>
            <a:r>
              <a:rPr lang="hu-HU" dirty="0" smtClean="0">
                <a:latin typeface="Calibri" panose="020F0502020204030204" pitchFamily="34" charset="0"/>
              </a:rPr>
              <a:t>, </a:t>
            </a:r>
            <a:r>
              <a:rPr lang="el-GR" dirty="0" smtClean="0">
                <a:latin typeface="Calibri" panose="020F0502020204030204" pitchFamily="34" charset="0"/>
              </a:rPr>
              <a:t>ω</a:t>
            </a:r>
            <a:r>
              <a:rPr lang="hu-HU" baseline="-25000" dirty="0" smtClean="0">
                <a:latin typeface="Calibri" panose="020F0502020204030204" pitchFamily="34" charset="0"/>
              </a:rPr>
              <a:t>1</a:t>
            </a:r>
            <a:r>
              <a:rPr lang="hu-HU" dirty="0" smtClean="0">
                <a:latin typeface="Calibri" panose="020F0502020204030204" pitchFamily="34" charset="0"/>
              </a:rPr>
              <a:t> -&gt; </a:t>
            </a:r>
            <a:r>
              <a:rPr lang="el-GR" dirty="0" smtClean="0">
                <a:latin typeface="Calibri" panose="020F0502020204030204" pitchFamily="34" charset="0"/>
              </a:rPr>
              <a:t>ω</a:t>
            </a:r>
            <a:r>
              <a:rPr lang="hu-HU" baseline="-25000" dirty="0" smtClean="0">
                <a:latin typeface="Calibri" panose="020F0502020204030204" pitchFamily="34" charset="0"/>
              </a:rPr>
              <a:t>2</a:t>
            </a:r>
            <a:r>
              <a:rPr lang="hu-HU" dirty="0" smtClean="0">
                <a:latin typeface="Calibri" panose="020F0502020204030204" pitchFamily="34" charset="0"/>
              </a:rPr>
              <a:t>)</a:t>
            </a:r>
            <a:r>
              <a:rPr lang="hu-HU" dirty="0" smtClean="0"/>
              <a:t>:</a:t>
            </a:r>
            <a:endParaRPr lang="hu-H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Farkas Dániel Gergely</a:t>
            </a:r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Noise of a dynamical scatterer</a:t>
            </a: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98E33-D531-4BF7-AD72-1B31E1284169}" type="slidenum">
              <a:rPr lang="hu-HU" smtClean="0"/>
              <a:t>8</a:t>
            </a:fld>
            <a:endParaRPr lang="hu-HU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28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 smtClean="0">
                <a:solidFill>
                  <a:srgbClr val="FF0000"/>
                </a:solidFill>
              </a:rPr>
              <a:t>Noise spectral power</a:t>
            </a:r>
            <a:endParaRPr lang="hu-HU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993" y="2304611"/>
            <a:ext cx="6885081" cy="150076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992" y="4325233"/>
            <a:ext cx="6885081" cy="2017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67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Last term: i, j = out, out:</a:t>
            </a:r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r>
              <a:rPr lang="hu-HU" dirty="0" smtClean="0"/>
              <a:t>We can express these terms like before,</a:t>
            </a:r>
            <a:endParaRPr lang="hu-H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Farkas Dániel Gergely</a:t>
            </a:r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Noise of a dynamical scatterer</a:t>
            </a: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98E33-D531-4BF7-AD72-1B31E1284169}" type="slidenum">
              <a:rPr lang="hu-HU" smtClean="0"/>
              <a:t>9</a:t>
            </a:fld>
            <a:endParaRPr lang="hu-HU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28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 smtClean="0">
                <a:solidFill>
                  <a:srgbClr val="FF0000"/>
                </a:solidFill>
              </a:rPr>
              <a:t>Noise spectral power</a:t>
            </a:r>
            <a:endParaRPr lang="hu-HU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9500" y="2335541"/>
            <a:ext cx="5917165" cy="2814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22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541</Words>
  <Application>Microsoft Office PowerPoint</Application>
  <PresentationFormat>Widescreen</PresentationFormat>
  <Paragraphs>155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Section 6: Noise of a dynamical scatterer</vt:lpstr>
      <vt:lpstr>Reminder</vt:lpstr>
      <vt:lpstr>Noise spectral power</vt:lpstr>
      <vt:lpstr>Noise spectral power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Zero frequency noise spectral power</vt:lpstr>
      <vt:lpstr>PowerPoint Presentation</vt:lpstr>
      <vt:lpstr>PowerPoint Presentation</vt:lpstr>
      <vt:lpstr>PowerPoint Presentation</vt:lpstr>
      <vt:lpstr>PowerPoint Presentation</vt:lpstr>
      <vt:lpstr>Thank you for your attention!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Farkas Dániel</dc:creator>
  <cp:lastModifiedBy>Farkas Dániel</cp:lastModifiedBy>
  <cp:revision>21</cp:revision>
  <dcterms:created xsi:type="dcterms:W3CDTF">2015-11-11T17:16:40Z</dcterms:created>
  <dcterms:modified xsi:type="dcterms:W3CDTF">2015-11-12T13:06:38Z</dcterms:modified>
</cp:coreProperties>
</file>