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7AEAE-CAC6-4C1B-8FD7-57A08DC9935D}" type="datetimeFigureOut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3107A-A757-4CAA-901F-DE46489E07E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3107A-A757-4CAA-901F-DE46489E07E3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C0B3-38E8-40EC-918B-6DED4C0E4C56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4FA2-1F65-41A3-B429-15BACD620B64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DBA5-5B3C-429D-8F05-94B4822BD913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00B2-F8EA-4E1D-82EA-0EC28AB26B4C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42DB-CDF5-49B6-852E-D09270EE66A5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271D-E885-4164-82A6-5B696FF11CE6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CC3-CE60-4DB8-84A6-F7079153EEF4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D6C5-B361-4A9C-B5D0-8E85A6508979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7230-FFE7-472D-B6B9-F8ED107FA3BB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165B-7502-40E7-ADDA-8C915A13D356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2138-30B5-40B2-85FA-A15E2C7E68EF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B4A22-6631-4DD4-AFC3-21378622CB4E}" type="datetime1">
              <a:rPr lang="hu-HU" smtClean="0"/>
              <a:pPr/>
              <a:t>2015.09.18.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285CF-7E1C-49E1-83D0-EA6E1A56B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hu-HU" dirty="0" smtClean="0"/>
              <a:t>1. </a:t>
            </a:r>
            <a:r>
              <a:rPr lang="hu-HU" dirty="0" err="1" smtClean="0"/>
              <a:t>Landauer-Büttiker</a:t>
            </a:r>
            <a:r>
              <a:rPr lang="hu-HU" dirty="0" smtClean="0"/>
              <a:t> </a:t>
            </a:r>
            <a:r>
              <a:rPr lang="hu-HU" dirty="0" err="1" smtClean="0"/>
              <a:t>formalism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Examples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372200" y="5517232"/>
            <a:ext cx="2624336" cy="83894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Farkas Dániel Gergely</a:t>
            </a:r>
          </a:p>
          <a:p>
            <a:r>
              <a:rPr lang="hu-HU" sz="2000" dirty="0" err="1" smtClean="0"/>
              <a:t>Msc</a:t>
            </a:r>
            <a:r>
              <a:rPr lang="hu-HU" sz="2000" dirty="0" smtClean="0"/>
              <a:t> </a:t>
            </a:r>
            <a:r>
              <a:rPr lang="hu-HU" sz="2000" dirty="0" err="1" smtClean="0"/>
              <a:t>physics</a:t>
            </a:r>
            <a:r>
              <a:rPr lang="hu-HU" sz="2000" dirty="0" smtClean="0"/>
              <a:t> </a:t>
            </a:r>
            <a:r>
              <a:rPr lang="hu-HU" sz="2000" dirty="0" err="1" smtClean="0"/>
              <a:t>student</a:t>
            </a: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1</a:t>
            </a:fld>
            <a:endParaRPr lang="hu-HU" dirty="0"/>
          </a:p>
        </p:txBody>
      </p:sp>
      <p:pic>
        <p:nvPicPr>
          <p:cNvPr id="5" name="Kép 4" descr="borítóké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83620"/>
            <a:ext cx="4536504" cy="3555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pot.kontak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84395" y="1052736"/>
            <a:ext cx="5059605" cy="1599488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Scatterer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potencial</a:t>
            </a:r>
            <a:r>
              <a:rPr lang="hu-HU" dirty="0" smtClean="0"/>
              <a:t> </a:t>
            </a:r>
            <a:r>
              <a:rPr lang="hu-HU" dirty="0" err="1" smtClean="0"/>
              <a:t>contact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2376264"/>
          </a:xfrm>
        </p:spPr>
        <p:txBody>
          <a:bodyPr/>
          <a:lstStyle/>
          <a:p>
            <a:r>
              <a:rPr lang="hu-HU" dirty="0" smtClean="0"/>
              <a:t>3 </a:t>
            </a:r>
            <a:r>
              <a:rPr lang="hu-HU" dirty="0" err="1" smtClean="0"/>
              <a:t>reservoir</a:t>
            </a:r>
            <a:r>
              <a:rPr lang="hu-HU" dirty="0" smtClean="0"/>
              <a:t> 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Motivation</a:t>
            </a:r>
            <a:r>
              <a:rPr lang="hu-HU" dirty="0" smtClean="0"/>
              <a:t>:</a:t>
            </a:r>
          </a:p>
          <a:p>
            <a:pPr marL="342900" lvl="1" indent="-342900">
              <a:buNone/>
            </a:pPr>
            <a:r>
              <a:rPr lang="hu-HU" dirty="0" smtClean="0"/>
              <a:t>	</a:t>
            </a:r>
            <a:r>
              <a:rPr lang="hu-HU" dirty="0" err="1" smtClean="0"/>
              <a:t>measurement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sample</a:t>
            </a:r>
            <a:r>
              <a:rPr lang="hu-HU" dirty="0" smtClean="0"/>
              <a:t> =&gt; + </a:t>
            </a:r>
            <a:r>
              <a:rPr lang="hu-HU" dirty="0" err="1" smtClean="0"/>
              <a:t>contact</a:t>
            </a:r>
            <a:r>
              <a:rPr lang="hu-HU" dirty="0" smtClean="0"/>
              <a:t>, + </a:t>
            </a:r>
            <a:r>
              <a:rPr lang="hu-HU" dirty="0" err="1" smtClean="0"/>
              <a:t>problem</a:t>
            </a:r>
            <a:endParaRPr lang="hu-HU" dirty="0" smtClean="0"/>
          </a:p>
          <a:p>
            <a:r>
              <a:rPr lang="hu-HU" dirty="0" smtClean="0"/>
              <a:t>G</a:t>
            </a:r>
            <a:r>
              <a:rPr lang="hu-HU" baseline="-25000" dirty="0" smtClean="0"/>
              <a:t>12</a:t>
            </a:r>
            <a:r>
              <a:rPr lang="hu-HU" dirty="0" smtClean="0"/>
              <a:t> </a:t>
            </a:r>
            <a:r>
              <a:rPr lang="hu-HU" dirty="0" err="1" smtClean="0"/>
              <a:t>depends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scattering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1,2 and 3!</a:t>
            </a:r>
            <a:endParaRPr lang="hu-HU" dirty="0"/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10</a:t>
            </a:fld>
            <a:endParaRPr lang="hu-HU"/>
          </a:p>
        </p:txBody>
      </p:sp>
      <p:pic>
        <p:nvPicPr>
          <p:cNvPr id="6" name="Kép 5" descr="pot.kontakt_képlet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725144"/>
            <a:ext cx="3791479" cy="1848108"/>
          </a:xfrm>
          <a:prstGeom prst="rect">
            <a:avLst/>
          </a:prstGeom>
        </p:spPr>
      </p:pic>
      <p:pic>
        <p:nvPicPr>
          <p:cNvPr id="7" name="Kép 6" descr="pot.kontakt_képlet_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5229200"/>
            <a:ext cx="3272575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gyűr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988840"/>
            <a:ext cx="2899991" cy="309634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hu-HU" dirty="0" err="1" smtClean="0"/>
              <a:t>Scatterer</a:t>
            </a:r>
            <a:r>
              <a:rPr lang="hu-HU" dirty="0" smtClean="0"/>
              <a:t> </a:t>
            </a:r>
            <a:r>
              <a:rPr lang="hu-HU" dirty="0" err="1" smtClean="0"/>
              <a:t>embedded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ring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 </a:t>
            </a:r>
            <a:r>
              <a:rPr lang="hu-HU" dirty="0" err="1" smtClean="0"/>
              <a:t>reservoir</a:t>
            </a:r>
            <a:r>
              <a:rPr lang="hu-HU" dirty="0" smtClean="0"/>
              <a:t> 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, H </a:t>
            </a:r>
            <a:r>
              <a:rPr lang="hu-HU" dirty="0" err="1" smtClean="0"/>
              <a:t>occurs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Thin</a:t>
            </a:r>
            <a:r>
              <a:rPr lang="hu-HU" dirty="0" smtClean="0"/>
              <a:t> </a:t>
            </a:r>
            <a:r>
              <a:rPr lang="hu-HU" dirty="0" err="1" smtClean="0"/>
              <a:t>sample</a:t>
            </a:r>
            <a:r>
              <a:rPr lang="hu-HU" dirty="0" smtClean="0"/>
              <a:t>, </a:t>
            </a:r>
            <a:r>
              <a:rPr lang="hu-HU" dirty="0" err="1" smtClean="0"/>
              <a:t>wave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r>
              <a:rPr lang="hu-HU" dirty="0" smtClean="0"/>
              <a:t>+ </a:t>
            </a:r>
            <a:r>
              <a:rPr lang="hu-HU" dirty="0" err="1" smtClean="0"/>
              <a:t>boundary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err="1" smtClean="0"/>
              <a:t>Magnetic</a:t>
            </a:r>
            <a:r>
              <a:rPr lang="hu-HU" dirty="0" smtClean="0"/>
              <a:t> </a:t>
            </a:r>
            <a:r>
              <a:rPr lang="hu-HU" dirty="0" err="1" smtClean="0"/>
              <a:t>flux</a:t>
            </a:r>
            <a:r>
              <a:rPr lang="hu-HU" dirty="0" smtClean="0"/>
              <a:t> </a:t>
            </a:r>
            <a:r>
              <a:rPr lang="hu-HU" dirty="0" err="1" smtClean="0"/>
              <a:t>equivalent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assymetry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11</a:t>
            </a:fld>
            <a:endParaRPr lang="hu-HU"/>
          </a:p>
        </p:txBody>
      </p:sp>
      <p:pic>
        <p:nvPicPr>
          <p:cNvPr id="6" name="Kép 5" descr="gyűrű_képlet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780928"/>
            <a:ext cx="5396808" cy="576064"/>
          </a:xfrm>
          <a:prstGeom prst="rect">
            <a:avLst/>
          </a:prstGeom>
        </p:spPr>
      </p:pic>
      <p:pic>
        <p:nvPicPr>
          <p:cNvPr id="7" name="Kép 6" descr="gyűrű_képlet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3933056"/>
            <a:ext cx="3060341" cy="1224136"/>
          </a:xfrm>
          <a:prstGeom prst="rect">
            <a:avLst/>
          </a:prstGeom>
        </p:spPr>
      </p:pic>
      <p:pic>
        <p:nvPicPr>
          <p:cNvPr id="8" name="Kép 7" descr="gyűrű_képlet_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6" y="5870182"/>
            <a:ext cx="3384376" cy="583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Scatterer</a:t>
            </a:r>
            <a:r>
              <a:rPr lang="hu-HU" dirty="0" smtClean="0"/>
              <a:t> </a:t>
            </a:r>
            <a:r>
              <a:rPr lang="hu-HU" dirty="0" err="1" smtClean="0"/>
              <a:t>embedded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ring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Spectrum</a:t>
            </a:r>
            <a:r>
              <a:rPr lang="hu-HU" dirty="0" smtClean="0"/>
              <a:t> of free </a:t>
            </a:r>
            <a:r>
              <a:rPr lang="hu-HU" dirty="0" err="1" smtClean="0"/>
              <a:t>electrons</a:t>
            </a:r>
            <a:r>
              <a:rPr lang="hu-HU" dirty="0" smtClean="0"/>
              <a:t>:</a:t>
            </a:r>
            <a:endParaRPr lang="hu-HU" dirty="0"/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                                        +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nasty</a:t>
            </a:r>
            <a:r>
              <a:rPr lang="hu-HU" dirty="0" smtClean="0"/>
              <a:t> </a:t>
            </a:r>
            <a:r>
              <a:rPr lang="hu-HU" dirty="0" err="1" smtClean="0"/>
              <a:t>equations</a:t>
            </a:r>
            <a:endParaRPr lang="hu-HU" dirty="0"/>
          </a:p>
          <a:p>
            <a:r>
              <a:rPr lang="hu-HU" dirty="0" err="1" smtClean="0"/>
              <a:t>Dispersion</a:t>
            </a:r>
            <a:r>
              <a:rPr lang="hu-HU" dirty="0" smtClean="0"/>
              <a:t> </a:t>
            </a:r>
            <a:r>
              <a:rPr lang="hu-HU" dirty="0" err="1" smtClean="0"/>
              <a:t>relation</a:t>
            </a:r>
            <a:r>
              <a:rPr lang="hu-HU" dirty="0" smtClean="0"/>
              <a:t>:</a:t>
            </a:r>
          </a:p>
          <a:p>
            <a:r>
              <a:rPr lang="hu-HU" dirty="0" err="1" smtClean="0"/>
              <a:t>Current</a:t>
            </a:r>
            <a:r>
              <a:rPr lang="hu-HU" dirty="0" smtClean="0"/>
              <a:t>: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12</a:t>
            </a:fld>
            <a:endParaRPr lang="hu-HU"/>
          </a:p>
        </p:txBody>
      </p:sp>
      <p:pic>
        <p:nvPicPr>
          <p:cNvPr id="5" name="Kép 4" descr="gyűrű_képlet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204864"/>
            <a:ext cx="2885329" cy="1152128"/>
          </a:xfrm>
          <a:prstGeom prst="rect">
            <a:avLst/>
          </a:prstGeom>
        </p:spPr>
      </p:pic>
      <p:pic>
        <p:nvPicPr>
          <p:cNvPr id="6" name="Kép 5" descr="gyűrű_képlet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2204864"/>
            <a:ext cx="3024336" cy="521047"/>
          </a:xfrm>
          <a:prstGeom prst="rect">
            <a:avLst/>
          </a:prstGeom>
        </p:spPr>
      </p:pic>
      <p:pic>
        <p:nvPicPr>
          <p:cNvPr id="7" name="Kép 6" descr="gyűrű_képlet_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3356992"/>
            <a:ext cx="2304256" cy="748391"/>
          </a:xfrm>
          <a:prstGeom prst="rect">
            <a:avLst/>
          </a:prstGeom>
        </p:spPr>
      </p:pic>
      <p:pic>
        <p:nvPicPr>
          <p:cNvPr id="8" name="Kép 7" descr="gyűrű_képlet_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7" y="4581128"/>
            <a:ext cx="2576537" cy="720080"/>
          </a:xfrm>
          <a:prstGeom prst="rect">
            <a:avLst/>
          </a:prstGeom>
        </p:spPr>
      </p:pic>
      <p:pic>
        <p:nvPicPr>
          <p:cNvPr id="9" name="Kép 8" descr="gyűrű_képlet_8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91680" y="5373216"/>
            <a:ext cx="5137081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your attention!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Contents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Difference</a:t>
            </a:r>
            <a:r>
              <a:rPr lang="hu-HU" dirty="0" smtClean="0"/>
              <a:t> of </a:t>
            </a:r>
            <a:r>
              <a:rPr lang="hu-HU" dirty="0" err="1" smtClean="0"/>
              <a:t>potencials</a:t>
            </a:r>
            <a:endParaRPr lang="hu-HU" dirty="0" smtClean="0"/>
          </a:p>
          <a:p>
            <a:r>
              <a:rPr lang="hu-HU" dirty="0" err="1" smtClean="0"/>
              <a:t>Difference</a:t>
            </a:r>
            <a:r>
              <a:rPr lang="hu-HU" dirty="0" smtClean="0"/>
              <a:t> of </a:t>
            </a:r>
            <a:r>
              <a:rPr lang="hu-HU" dirty="0" err="1" smtClean="0"/>
              <a:t>temperatures</a:t>
            </a:r>
            <a:endParaRPr lang="hu-HU" dirty="0" smtClean="0"/>
          </a:p>
          <a:p>
            <a:r>
              <a:rPr lang="hu-HU" dirty="0" err="1" smtClean="0"/>
              <a:t>Scattering</a:t>
            </a:r>
            <a:r>
              <a:rPr lang="hu-HU" dirty="0" smtClean="0"/>
              <a:t> </a:t>
            </a:r>
            <a:r>
              <a:rPr lang="hu-HU" dirty="0" err="1" smtClean="0"/>
              <a:t>matrix</a:t>
            </a:r>
            <a:r>
              <a:rPr lang="hu-HU" dirty="0" smtClean="0"/>
              <a:t> 1x1, 2x2, 3x3</a:t>
            </a:r>
          </a:p>
          <a:p>
            <a:r>
              <a:rPr lang="hu-HU" dirty="0" err="1" smtClean="0"/>
              <a:t>Scatterer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leads</a:t>
            </a:r>
            <a:endParaRPr lang="hu-HU" dirty="0" smtClean="0"/>
          </a:p>
          <a:p>
            <a:r>
              <a:rPr lang="hu-HU" dirty="0" err="1" smtClean="0"/>
              <a:t>Scatterer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potencial</a:t>
            </a:r>
            <a:r>
              <a:rPr lang="hu-HU" dirty="0" smtClean="0"/>
              <a:t> </a:t>
            </a:r>
            <a:r>
              <a:rPr lang="hu-HU" dirty="0" err="1" smtClean="0"/>
              <a:t>contact</a:t>
            </a:r>
            <a:endParaRPr lang="hu-HU" dirty="0" smtClean="0"/>
          </a:p>
          <a:p>
            <a:r>
              <a:rPr lang="hu-HU" dirty="0" err="1" smtClean="0"/>
              <a:t>Scatterer</a:t>
            </a:r>
            <a:r>
              <a:rPr lang="hu-HU" dirty="0" smtClean="0"/>
              <a:t> </a:t>
            </a:r>
            <a:r>
              <a:rPr lang="hu-HU" dirty="0" err="1" smtClean="0"/>
              <a:t>embedded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ring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2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 descr="pot.különbség_képlet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536" y="4941168"/>
            <a:ext cx="4035960" cy="86409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Difference</a:t>
            </a:r>
            <a:r>
              <a:rPr lang="hu-HU" dirty="0" smtClean="0"/>
              <a:t> of </a:t>
            </a:r>
            <a:r>
              <a:rPr lang="hu-HU" dirty="0" err="1" smtClean="0"/>
              <a:t>potencials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hu-HU" dirty="0" smtClean="0"/>
              <a:t>Starting </a:t>
            </a:r>
            <a:r>
              <a:rPr lang="hu-HU" dirty="0" err="1" smtClean="0"/>
              <a:t>point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pot</a:t>
            </a:r>
            <a:r>
              <a:rPr lang="hu-HU" dirty="0" smtClean="0"/>
              <a:t>. </a:t>
            </a:r>
            <a:r>
              <a:rPr lang="hu-HU" dirty="0" err="1"/>
              <a:t>d</a:t>
            </a:r>
            <a:r>
              <a:rPr lang="hu-HU" dirty="0" err="1" smtClean="0"/>
              <a:t>ifference</a:t>
            </a:r>
            <a:r>
              <a:rPr lang="hu-HU" dirty="0" smtClean="0"/>
              <a:t> &lt;&lt; </a:t>
            </a:r>
            <a:r>
              <a:rPr lang="hu-HU" dirty="0" err="1" smtClean="0"/>
              <a:t>temperature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r>
              <a:rPr lang="hu-HU" dirty="0" smtClean="0"/>
              <a:t>Than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current</a:t>
            </a:r>
            <a:r>
              <a:rPr lang="hu-HU" dirty="0" smtClean="0"/>
              <a:t> is:</a:t>
            </a:r>
          </a:p>
          <a:p>
            <a:pPr>
              <a:buNone/>
            </a:pPr>
            <a:r>
              <a:rPr lang="hu-HU" dirty="0" smtClean="0"/>
              <a:t>				       </a:t>
            </a:r>
            <a:r>
              <a:rPr lang="hu-HU" dirty="0" err="1" smtClean="0"/>
              <a:t>where</a:t>
            </a:r>
            <a:r>
              <a:rPr lang="hu-HU" dirty="0" smtClean="0"/>
              <a:t>:</a:t>
            </a:r>
            <a:endParaRPr lang="hu-HU" dirty="0"/>
          </a:p>
          <a:p>
            <a:r>
              <a:rPr lang="hu-HU" dirty="0" smtClean="0"/>
              <a:t>T = 0, </a:t>
            </a:r>
            <a:r>
              <a:rPr lang="hu-HU" dirty="0" err="1" smtClean="0"/>
              <a:t>easy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. </a:t>
            </a:r>
            <a:r>
              <a:rPr lang="hu-HU" dirty="0" smtClean="0"/>
              <a:t>V</a:t>
            </a:r>
            <a:r>
              <a:rPr lang="el-GR" baseline="-25000" dirty="0" smtClean="0"/>
              <a:t>α</a:t>
            </a:r>
            <a:r>
              <a:rPr lang="hu-HU" dirty="0" smtClean="0"/>
              <a:t> </a:t>
            </a:r>
            <a:r>
              <a:rPr lang="hu-HU" dirty="0" smtClean="0"/>
              <a:t>&gt; 0: S</a:t>
            </a:r>
            <a:r>
              <a:rPr lang="hu-HU" baseline="-25000" dirty="0" smtClean="0"/>
              <a:t>12</a:t>
            </a:r>
            <a:r>
              <a:rPr lang="hu-HU" dirty="0" smtClean="0"/>
              <a:t>(E) </a:t>
            </a:r>
            <a:r>
              <a:rPr lang="hu-HU" dirty="0" err="1" smtClean="0"/>
              <a:t>E-dependence</a:t>
            </a:r>
            <a:r>
              <a:rPr lang="hu-HU" dirty="0" smtClean="0"/>
              <a:t> is </a:t>
            </a:r>
            <a:r>
              <a:rPr lang="hu-HU" dirty="0" err="1" smtClean="0"/>
              <a:t>important</a:t>
            </a:r>
            <a:r>
              <a:rPr lang="hu-HU" dirty="0" smtClean="0"/>
              <a:t>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3</a:t>
            </a:fld>
            <a:endParaRPr lang="hu-HU"/>
          </a:p>
        </p:txBody>
      </p:sp>
      <p:pic>
        <p:nvPicPr>
          <p:cNvPr id="5" name="Kép 4" descr="pot.különbség_képlet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484784"/>
            <a:ext cx="4924308" cy="864096"/>
          </a:xfrm>
          <a:prstGeom prst="rect">
            <a:avLst/>
          </a:prstGeom>
        </p:spPr>
      </p:pic>
      <p:pic>
        <p:nvPicPr>
          <p:cNvPr id="6" name="Kép 5" descr="pot.különbség_képlet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2348880"/>
            <a:ext cx="3105346" cy="1080120"/>
          </a:xfrm>
          <a:prstGeom prst="rect">
            <a:avLst/>
          </a:prstGeom>
        </p:spPr>
      </p:pic>
      <p:pic>
        <p:nvPicPr>
          <p:cNvPr id="7" name="Kép 6" descr="pot.különbség_képlet_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6" y="3933056"/>
            <a:ext cx="2880320" cy="692481"/>
          </a:xfrm>
          <a:prstGeom prst="rect">
            <a:avLst/>
          </a:prstGeom>
        </p:spPr>
      </p:pic>
      <p:pic>
        <p:nvPicPr>
          <p:cNvPr id="8" name="Kép 7" descr="pot.különbség_képlet_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15616" y="5013176"/>
            <a:ext cx="25366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 descr="hőm.különbség_képlet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869160"/>
            <a:ext cx="3506624" cy="864096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Similar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, </a:t>
            </a:r>
            <a:r>
              <a:rPr lang="hu-HU" dirty="0" err="1" smtClean="0"/>
              <a:t>now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temperature</a:t>
            </a:r>
            <a:r>
              <a:rPr lang="hu-HU" dirty="0" smtClean="0"/>
              <a:t> </a:t>
            </a:r>
            <a:r>
              <a:rPr lang="hu-HU" dirty="0" err="1" smtClean="0"/>
              <a:t>differs</a:t>
            </a:r>
            <a:r>
              <a:rPr lang="hu-HU" dirty="0" smtClean="0"/>
              <a:t>: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Fermi </a:t>
            </a:r>
            <a:r>
              <a:rPr lang="hu-HU" dirty="0" err="1" smtClean="0"/>
              <a:t>functions</a:t>
            </a:r>
            <a:r>
              <a:rPr lang="hu-HU" dirty="0" smtClean="0"/>
              <a:t>:</a:t>
            </a:r>
          </a:p>
          <a:p>
            <a:r>
              <a:rPr lang="hu-HU" dirty="0" err="1" smtClean="0"/>
              <a:t>Current</a:t>
            </a:r>
            <a:r>
              <a:rPr lang="hu-HU" dirty="0" smtClean="0"/>
              <a:t>, and </a:t>
            </a:r>
            <a:r>
              <a:rPr lang="hu-HU" dirty="0" err="1" smtClean="0"/>
              <a:t>thermoelectric</a:t>
            </a:r>
            <a:r>
              <a:rPr lang="hu-HU" dirty="0" smtClean="0"/>
              <a:t> </a:t>
            </a:r>
            <a:r>
              <a:rPr lang="hu-HU" dirty="0" err="1" smtClean="0"/>
              <a:t>conductance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pPr lvl="8">
              <a:buNone/>
            </a:pPr>
            <a:r>
              <a:rPr lang="hu-HU" dirty="0" smtClean="0"/>
              <a:t>                                    </a:t>
            </a:r>
            <a:r>
              <a:rPr lang="hu-HU" sz="2400" baseline="30000" dirty="0" smtClean="0"/>
              <a:t>2</a:t>
            </a:r>
            <a:endParaRPr lang="hu-HU" baseline="30000" dirty="0" smtClean="0"/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Difference</a:t>
            </a:r>
            <a:r>
              <a:rPr lang="hu-HU" dirty="0" smtClean="0"/>
              <a:t> of </a:t>
            </a:r>
            <a:r>
              <a:rPr lang="hu-HU" dirty="0" err="1" smtClean="0"/>
              <a:t>temperatures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4</a:t>
            </a:fld>
            <a:endParaRPr lang="hu-HU"/>
          </a:p>
        </p:txBody>
      </p:sp>
      <p:pic>
        <p:nvPicPr>
          <p:cNvPr id="6" name="Kép 5" descr="hőm.különbség_képlet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204864"/>
            <a:ext cx="2592288" cy="939093"/>
          </a:xfrm>
          <a:prstGeom prst="rect">
            <a:avLst/>
          </a:prstGeom>
        </p:spPr>
      </p:pic>
      <p:pic>
        <p:nvPicPr>
          <p:cNvPr id="7" name="Kép 6" descr="hőm.különbség_képlet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3212976"/>
            <a:ext cx="3092399" cy="792088"/>
          </a:xfrm>
          <a:prstGeom prst="rect">
            <a:avLst/>
          </a:prstGeom>
        </p:spPr>
      </p:pic>
      <p:pic>
        <p:nvPicPr>
          <p:cNvPr id="8" name="Kép 7" descr="hőm.különbség_képlet_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4941168"/>
            <a:ext cx="2664296" cy="823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Scattering</a:t>
            </a:r>
            <a:r>
              <a:rPr lang="hu-HU" dirty="0" smtClean="0"/>
              <a:t> </a:t>
            </a:r>
            <a:r>
              <a:rPr lang="hu-HU" dirty="0" err="1" smtClean="0"/>
              <a:t>matrix</a:t>
            </a:r>
            <a:r>
              <a:rPr lang="hu-HU" dirty="0" smtClean="0"/>
              <a:t> 1x1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3312368"/>
          </a:xfrm>
        </p:spPr>
        <p:txBody>
          <a:bodyPr/>
          <a:lstStyle/>
          <a:p>
            <a:r>
              <a:rPr lang="hu-HU" dirty="0" smtClean="0"/>
              <a:t>1 </a:t>
            </a:r>
            <a:r>
              <a:rPr lang="hu-HU" dirty="0" err="1" smtClean="0"/>
              <a:t>reservoir</a:t>
            </a:r>
            <a:r>
              <a:rPr lang="hu-HU" dirty="0" smtClean="0"/>
              <a:t>,</a:t>
            </a:r>
          </a:p>
          <a:p>
            <a:r>
              <a:rPr lang="hu-HU" dirty="0" smtClean="0"/>
              <a:t>1 </a:t>
            </a:r>
            <a:r>
              <a:rPr lang="hu-HU" dirty="0" err="1" smtClean="0"/>
              <a:t>scattering</a:t>
            </a:r>
            <a:r>
              <a:rPr lang="hu-HU" dirty="0" smtClean="0"/>
              <a:t> </a:t>
            </a:r>
            <a:r>
              <a:rPr lang="hu-HU" dirty="0" err="1" smtClean="0"/>
              <a:t>channel</a:t>
            </a:r>
            <a:r>
              <a:rPr lang="hu-HU" dirty="0" smtClean="0"/>
              <a:t>,</a:t>
            </a:r>
            <a:endParaRPr lang="hu-HU" dirty="0"/>
          </a:p>
          <a:p>
            <a:pPr>
              <a:buNone/>
            </a:pPr>
            <a:r>
              <a:rPr lang="hu-HU" dirty="0" smtClean="0"/>
              <a:t> =&gt; 1x1 </a:t>
            </a:r>
            <a:r>
              <a:rPr lang="hu-HU" dirty="0" err="1" smtClean="0"/>
              <a:t>scattering</a:t>
            </a:r>
            <a:r>
              <a:rPr lang="hu-HU" dirty="0" smtClean="0"/>
              <a:t> </a:t>
            </a:r>
            <a:r>
              <a:rPr lang="hu-HU" dirty="0" err="1" smtClean="0"/>
              <a:t>matrix</a:t>
            </a:r>
            <a:r>
              <a:rPr lang="hu-HU" dirty="0" smtClean="0"/>
              <a:t>:</a:t>
            </a:r>
          </a:p>
          <a:p>
            <a:r>
              <a:rPr lang="hu-HU" dirty="0" smtClean="0"/>
              <a:t>Total </a:t>
            </a:r>
            <a:r>
              <a:rPr lang="hu-HU" dirty="0" err="1" smtClean="0"/>
              <a:t>reflection</a:t>
            </a:r>
            <a:r>
              <a:rPr lang="hu-HU" dirty="0" smtClean="0"/>
              <a:t>, S</a:t>
            </a:r>
            <a:r>
              <a:rPr lang="hu-HU" baseline="-25000" dirty="0" smtClean="0"/>
              <a:t>11</a:t>
            </a:r>
            <a:r>
              <a:rPr lang="hu-HU" dirty="0" smtClean="0"/>
              <a:t>: </a:t>
            </a:r>
            <a:r>
              <a:rPr lang="hu-HU" dirty="0" err="1" smtClean="0"/>
              <a:t>reflection</a:t>
            </a:r>
            <a:r>
              <a:rPr lang="hu-HU" dirty="0" smtClean="0"/>
              <a:t> </a:t>
            </a:r>
            <a:r>
              <a:rPr lang="hu-HU" dirty="0" err="1" smtClean="0"/>
              <a:t>coefficient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5</a:t>
            </a:fld>
            <a:endParaRPr lang="hu-HU"/>
          </a:p>
        </p:txBody>
      </p:sp>
      <p:pic>
        <p:nvPicPr>
          <p:cNvPr id="6" name="Kép 5" descr="1x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1372" y="1484784"/>
            <a:ext cx="3623442" cy="2448272"/>
          </a:xfrm>
          <a:prstGeom prst="rect">
            <a:avLst/>
          </a:prstGeom>
        </p:spPr>
      </p:pic>
      <p:pic>
        <p:nvPicPr>
          <p:cNvPr id="7" name="Kép 6" descr="1x1_képl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4293096"/>
            <a:ext cx="1180931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2x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196752"/>
            <a:ext cx="5061000" cy="182636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Scattering</a:t>
            </a:r>
            <a:r>
              <a:rPr lang="hu-HU" dirty="0" smtClean="0"/>
              <a:t> </a:t>
            </a:r>
            <a:r>
              <a:rPr lang="hu-HU" dirty="0" err="1" smtClean="0"/>
              <a:t>matrix</a:t>
            </a:r>
            <a:r>
              <a:rPr lang="hu-HU" dirty="0" smtClean="0"/>
              <a:t> 2x2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068960"/>
            <a:ext cx="8435280" cy="3057203"/>
          </a:xfrm>
        </p:spPr>
        <p:txBody>
          <a:bodyPr/>
          <a:lstStyle/>
          <a:p>
            <a:r>
              <a:rPr lang="hu-HU" dirty="0" smtClean="0"/>
              <a:t>2 </a:t>
            </a:r>
            <a:r>
              <a:rPr lang="hu-HU" dirty="0" err="1" smtClean="0"/>
              <a:t>reservoir</a:t>
            </a:r>
            <a:r>
              <a:rPr lang="hu-HU" dirty="0" smtClean="0"/>
              <a:t>, 2x2 </a:t>
            </a:r>
            <a:r>
              <a:rPr lang="hu-HU" dirty="0" err="1" smtClean="0"/>
              <a:t>matrix</a:t>
            </a:r>
            <a:r>
              <a:rPr lang="hu-HU" dirty="0" smtClean="0"/>
              <a:t>, 8 </a:t>
            </a:r>
            <a:r>
              <a:rPr lang="hu-HU" dirty="0" err="1" smtClean="0"/>
              <a:t>parameter</a:t>
            </a:r>
            <a:r>
              <a:rPr lang="hu-HU" dirty="0"/>
              <a:t> </a:t>
            </a:r>
            <a:r>
              <a:rPr lang="hu-HU" dirty="0" smtClean="0"/>
              <a:t>+ </a:t>
            </a:r>
            <a:r>
              <a:rPr lang="hu-HU" dirty="0" err="1" smtClean="0"/>
              <a:t>unitarity</a:t>
            </a:r>
            <a:r>
              <a:rPr lang="hu-HU" dirty="0"/>
              <a:t>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6</a:t>
            </a:fld>
            <a:endParaRPr lang="hu-HU"/>
          </a:p>
        </p:txBody>
      </p:sp>
      <p:pic>
        <p:nvPicPr>
          <p:cNvPr id="6" name="Kép 5" descr="2x2_képlet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3717031"/>
            <a:ext cx="4392488" cy="1167759"/>
          </a:xfrm>
          <a:prstGeom prst="rect">
            <a:avLst/>
          </a:prstGeom>
        </p:spPr>
      </p:pic>
      <p:pic>
        <p:nvPicPr>
          <p:cNvPr id="7" name="Kép 6" descr="2x2_képlet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5013176"/>
            <a:ext cx="2779121" cy="504056"/>
          </a:xfrm>
          <a:prstGeom prst="rect">
            <a:avLst/>
          </a:prstGeom>
        </p:spPr>
      </p:pic>
      <p:pic>
        <p:nvPicPr>
          <p:cNvPr id="8" name="Kép 7" descr="2x2_képlet_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5733256"/>
            <a:ext cx="2160239" cy="561101"/>
          </a:xfrm>
          <a:prstGeom prst="rect">
            <a:avLst/>
          </a:prstGeom>
        </p:spPr>
      </p:pic>
      <p:pic>
        <p:nvPicPr>
          <p:cNvPr id="9" name="Kép 8" descr="2x2_képlet_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0032" y="5013175"/>
            <a:ext cx="3384376" cy="510145"/>
          </a:xfrm>
          <a:prstGeom prst="rect">
            <a:avLst/>
          </a:prstGeom>
        </p:spPr>
      </p:pic>
      <p:pic>
        <p:nvPicPr>
          <p:cNvPr id="10" name="Kép 9" descr="2x2_képlet_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32040" y="5733256"/>
            <a:ext cx="2088232" cy="549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3x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9882" y="1124744"/>
            <a:ext cx="3064118" cy="319901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Scattering</a:t>
            </a:r>
            <a:r>
              <a:rPr lang="hu-HU" dirty="0" smtClean="0"/>
              <a:t> </a:t>
            </a:r>
            <a:r>
              <a:rPr lang="hu-HU" dirty="0" err="1" smtClean="0"/>
              <a:t>matrix</a:t>
            </a:r>
            <a:r>
              <a:rPr lang="hu-HU" dirty="0" smtClean="0"/>
              <a:t> 3x3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3 </a:t>
            </a:r>
            <a:r>
              <a:rPr lang="hu-HU" dirty="0" err="1" smtClean="0"/>
              <a:t>reservoirs</a:t>
            </a:r>
            <a:r>
              <a:rPr lang="hu-HU" dirty="0" smtClean="0"/>
              <a:t>, 9 </a:t>
            </a:r>
            <a:r>
              <a:rPr lang="hu-HU" dirty="0" err="1" smtClean="0"/>
              <a:t>matrix</a:t>
            </a:r>
            <a:r>
              <a:rPr lang="hu-HU" dirty="0" smtClean="0"/>
              <a:t> </a:t>
            </a:r>
            <a:r>
              <a:rPr lang="hu-HU" dirty="0" err="1" smtClean="0"/>
              <a:t>elements</a:t>
            </a:r>
            <a:r>
              <a:rPr lang="hu-HU" dirty="0" smtClean="0"/>
              <a:t>…</a:t>
            </a:r>
          </a:p>
          <a:p>
            <a:r>
              <a:rPr lang="hu-HU" dirty="0" err="1" smtClean="0"/>
              <a:t>Example</a:t>
            </a:r>
            <a:r>
              <a:rPr lang="hu-HU" dirty="0" smtClean="0"/>
              <a:t>:</a:t>
            </a:r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Reflection</a:t>
            </a:r>
            <a:r>
              <a:rPr lang="hu-HU" dirty="0" smtClean="0"/>
              <a:t> </a:t>
            </a:r>
            <a:r>
              <a:rPr lang="hu-HU" dirty="0" err="1" smtClean="0"/>
              <a:t>probabilities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different</a:t>
            </a:r>
            <a:r>
              <a:rPr lang="hu-HU" dirty="0" smtClean="0"/>
              <a:t>!</a:t>
            </a:r>
            <a:endParaRPr lang="hu-HU" dirty="0"/>
          </a:p>
          <a:p>
            <a:r>
              <a:rPr lang="hu-HU" dirty="0" smtClean="0"/>
              <a:t>T</a:t>
            </a:r>
            <a:r>
              <a:rPr lang="el-GR" baseline="-25000" dirty="0" smtClean="0"/>
              <a:t>αβ</a:t>
            </a:r>
            <a:r>
              <a:rPr lang="hu-HU" dirty="0" smtClean="0"/>
              <a:t> </a:t>
            </a:r>
            <a:r>
              <a:rPr lang="hu-HU" dirty="0" err="1" smtClean="0"/>
              <a:t>depends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transmission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third</a:t>
            </a:r>
            <a:r>
              <a:rPr lang="hu-HU" dirty="0" smtClean="0"/>
              <a:t> lead.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7</a:t>
            </a:fld>
            <a:endParaRPr lang="hu-HU"/>
          </a:p>
        </p:txBody>
      </p:sp>
      <p:pic>
        <p:nvPicPr>
          <p:cNvPr id="6" name="Kép 5" descr="3x3_képlet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492896"/>
            <a:ext cx="2880320" cy="1162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Scatterer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leads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hu-HU" dirty="0" smtClean="0"/>
              <a:t>2 </a:t>
            </a:r>
            <a:r>
              <a:rPr lang="hu-HU" dirty="0" err="1" smtClean="0"/>
              <a:t>reservoirs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N</a:t>
            </a:r>
            <a:r>
              <a:rPr lang="hu-HU" baseline="-25000" dirty="0" smtClean="0"/>
              <a:t>L</a:t>
            </a:r>
            <a:r>
              <a:rPr lang="hu-HU" dirty="0" smtClean="0"/>
              <a:t> and N</a:t>
            </a:r>
            <a:r>
              <a:rPr lang="hu-HU" baseline="-25000" dirty="0" smtClean="0"/>
              <a:t>R  </a:t>
            </a:r>
            <a:r>
              <a:rPr lang="hu-HU" dirty="0" err="1" smtClean="0"/>
              <a:t>sub-bands</a:t>
            </a:r>
            <a:r>
              <a:rPr lang="hu-HU" dirty="0" smtClean="0"/>
              <a:t>,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T = 0, sum </a:t>
            </a:r>
            <a:r>
              <a:rPr lang="hu-HU" dirty="0" err="1" smtClean="0"/>
              <a:t>up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sub-bands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8</a:t>
            </a:fld>
            <a:endParaRPr lang="hu-HU"/>
          </a:p>
        </p:txBody>
      </p:sp>
      <p:pic>
        <p:nvPicPr>
          <p:cNvPr id="5" name="Kép 4" descr="kétsávos_képlet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645024"/>
            <a:ext cx="2952328" cy="1116251"/>
          </a:xfrm>
          <a:prstGeom prst="rect">
            <a:avLst/>
          </a:prstGeom>
        </p:spPr>
      </p:pic>
      <p:pic>
        <p:nvPicPr>
          <p:cNvPr id="6" name="Kép 5" descr="2x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196752"/>
            <a:ext cx="5061000" cy="1826361"/>
          </a:xfrm>
          <a:prstGeom prst="rect">
            <a:avLst/>
          </a:prstGeom>
        </p:spPr>
      </p:pic>
      <p:pic>
        <p:nvPicPr>
          <p:cNvPr id="7" name="Kép 6" descr="kétsávos_képlet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5445224"/>
            <a:ext cx="3312368" cy="871110"/>
          </a:xfrm>
          <a:prstGeom prst="rect">
            <a:avLst/>
          </a:prstGeom>
        </p:spPr>
      </p:pic>
      <p:pic>
        <p:nvPicPr>
          <p:cNvPr id="8" name="Kép 7" descr="kétsávos_képlet_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5445224"/>
            <a:ext cx="2934529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 </a:t>
            </a:r>
            <a:r>
              <a:rPr lang="hu-HU" dirty="0" err="1" smtClean="0"/>
              <a:t>dependence</a:t>
            </a:r>
            <a:r>
              <a:rPr lang="hu-HU" dirty="0" smtClean="0"/>
              <a:t> of </a:t>
            </a:r>
            <a:r>
              <a:rPr lang="hu-HU" dirty="0" err="1" smtClean="0"/>
              <a:t>conductance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hu-HU" dirty="0" err="1" smtClean="0"/>
              <a:t>goal</a:t>
            </a:r>
            <a:r>
              <a:rPr lang="hu-HU" dirty="0" smtClean="0"/>
              <a:t>:</a:t>
            </a:r>
          </a:p>
          <a:p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quantities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Identity</a:t>
            </a:r>
            <a:r>
              <a:rPr lang="hu-HU" dirty="0" smtClean="0"/>
              <a:t> + </a:t>
            </a:r>
            <a:r>
              <a:rPr lang="hu-HU" dirty="0" err="1" smtClean="0"/>
              <a:t>unitarity</a:t>
            </a:r>
            <a:r>
              <a:rPr lang="hu-HU" dirty="0" smtClean="0"/>
              <a:t> =&gt;</a:t>
            </a:r>
          </a:p>
          <a:p>
            <a:r>
              <a:rPr lang="hu-HU" dirty="0" err="1" smtClean="0"/>
              <a:t>Symmetry</a:t>
            </a:r>
            <a:r>
              <a:rPr lang="hu-HU" dirty="0" smtClean="0"/>
              <a:t> =&gt;</a:t>
            </a:r>
          </a:p>
          <a:p>
            <a:r>
              <a:rPr lang="hu-HU" dirty="0" err="1" smtClean="0"/>
              <a:t>Summary</a:t>
            </a:r>
            <a:r>
              <a:rPr lang="hu-HU" dirty="0" smtClean="0"/>
              <a:t>:                                                 </a:t>
            </a:r>
            <a:r>
              <a:rPr lang="hu-HU" dirty="0" smtClean="0">
                <a:sym typeface="Wingdings" pitchFamily="2" charset="2"/>
              </a:rPr>
              <a:t></a:t>
            </a:r>
            <a:r>
              <a:rPr lang="hu-HU" dirty="0" smtClean="0"/>
              <a:t>   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85CF-7E1C-49E1-83D0-EA6E1A56B877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5" name="Kép 4" descr="Hfüggés_képlet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700808"/>
            <a:ext cx="2160241" cy="413939"/>
          </a:xfrm>
          <a:prstGeom prst="rect">
            <a:avLst/>
          </a:prstGeom>
        </p:spPr>
      </p:pic>
      <p:pic>
        <p:nvPicPr>
          <p:cNvPr id="6" name="Kép 5" descr="Hfüggés_képlet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708920"/>
            <a:ext cx="5620535" cy="895475"/>
          </a:xfrm>
          <a:prstGeom prst="rect">
            <a:avLst/>
          </a:prstGeom>
        </p:spPr>
      </p:pic>
      <p:pic>
        <p:nvPicPr>
          <p:cNvPr id="7" name="Kép 6" descr="Hfüggés_képlet_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3717032"/>
            <a:ext cx="5572903" cy="866896"/>
          </a:xfrm>
          <a:prstGeom prst="rect">
            <a:avLst/>
          </a:prstGeom>
        </p:spPr>
      </p:pic>
      <p:pic>
        <p:nvPicPr>
          <p:cNvPr id="8" name="Kép 7" descr="Hfüggés_képlet_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4581128"/>
            <a:ext cx="1431975" cy="504056"/>
          </a:xfrm>
          <a:prstGeom prst="rect">
            <a:avLst/>
          </a:prstGeom>
        </p:spPr>
      </p:pic>
      <p:pic>
        <p:nvPicPr>
          <p:cNvPr id="9" name="Kép 8" descr="Hfüggés_képlet_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5229200"/>
            <a:ext cx="2448271" cy="432048"/>
          </a:xfrm>
          <a:prstGeom prst="rect">
            <a:avLst/>
          </a:prstGeom>
        </p:spPr>
      </p:pic>
      <p:pic>
        <p:nvPicPr>
          <p:cNvPr id="10" name="Kép 9" descr="Hfüggés_képlet_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3968" y="5805264"/>
            <a:ext cx="2467219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262</Words>
  <Application>Microsoft Office PowerPoint</Application>
  <PresentationFormat>Diavetítés a képernyőre (4:3 oldalarány)</PresentationFormat>
  <Paragraphs>89</Paragraphs>
  <Slides>13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1. Landauer-Büttiker formalism Examples</vt:lpstr>
      <vt:lpstr>Contents</vt:lpstr>
      <vt:lpstr>Difference of potencials</vt:lpstr>
      <vt:lpstr>Difference of temperatures</vt:lpstr>
      <vt:lpstr>Scattering matrix 1x1</vt:lpstr>
      <vt:lpstr>Scattering matrix 2x2</vt:lpstr>
      <vt:lpstr>Scattering matrix 3x3</vt:lpstr>
      <vt:lpstr>Scatterer with two leads</vt:lpstr>
      <vt:lpstr>H dependence of conductance</vt:lpstr>
      <vt:lpstr>Scatterer with potencial contact</vt:lpstr>
      <vt:lpstr>Scatterer embedded in ring</vt:lpstr>
      <vt:lpstr>Scatterer embedded in ring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Landauer-Büttiker formalism Examples</dc:title>
  <dc:creator>gazda</dc:creator>
  <cp:lastModifiedBy>gazda</cp:lastModifiedBy>
  <cp:revision>25</cp:revision>
  <dcterms:created xsi:type="dcterms:W3CDTF">2015-09-16T17:14:49Z</dcterms:created>
  <dcterms:modified xsi:type="dcterms:W3CDTF">2015-09-18T07:47:27Z</dcterms:modified>
</cp:coreProperties>
</file>